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glG1C/YIvAmywL9IXsJZSl4hKR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slide" Target="slides/slide21.xml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00c39fe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200c39fe3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00c39fe3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200c39fe3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51.png"/><Relationship Id="rId6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Relationship Id="rId4" Type="http://schemas.openxmlformats.org/officeDocument/2006/relationships/image" Target="../media/image6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7.jp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11" Type="http://schemas.openxmlformats.org/officeDocument/2006/relationships/image" Target="../media/image41.png"/><Relationship Id="rId10" Type="http://schemas.openxmlformats.org/officeDocument/2006/relationships/image" Target="../media/image37.png"/><Relationship Id="rId12" Type="http://schemas.openxmlformats.org/officeDocument/2006/relationships/image" Target="../media/image27.png"/><Relationship Id="rId9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Relationship Id="rId7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82846"/>
            <a:ext cx="12192000" cy="97313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type="ctrTitle"/>
          </p:nvPr>
        </p:nvSpPr>
        <p:spPr>
          <a:xfrm>
            <a:off x="1524000" y="167272"/>
            <a:ext cx="9144000" cy="1067846"/>
          </a:xfrm>
          <a:prstGeom prst="rect">
            <a:avLst/>
          </a:prstGeom>
          <a:noFill/>
          <a:ln>
            <a:noFill/>
          </a:ln>
          <a:effectLst>
            <a:outerShdw blurRad="88900" rotWithShape="0" algn="tr" dir="8100000" dist="635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Colors of YSO variability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564995" y="1327193"/>
            <a:ext cx="11062010" cy="1655762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635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i="1" lang="en-US" sz="3600">
                <a:solidFill>
                  <a:schemeClr val="lt1"/>
                </a:solidFill>
              </a:rPr>
              <a:t>Dynamical signatures of young stars and their planet-forming disks across the wavelength spectrum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2495085" y="3970028"/>
            <a:ext cx="7201829" cy="1138773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Laura Venuti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Scientist, </a:t>
            </a:r>
            <a:r>
              <a:rPr b="1" i="1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SETI Institute</a:t>
            </a: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CA, USA</a:t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918" y="5735073"/>
            <a:ext cx="2194560" cy="1097280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127000">
              <a:srgbClr val="000000">
                <a:alpha val="40000"/>
              </a:srgbClr>
            </a:outerShdw>
          </a:effectLst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196" y="5917953"/>
            <a:ext cx="1219200" cy="731520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76200">
              <a:srgbClr val="000000">
                <a:alpha val="40000"/>
              </a:srgbClr>
            </a:outerShdw>
          </a:effectLst>
        </p:spPr>
      </p:pic>
      <p:sp>
        <p:nvSpPr>
          <p:cNvPr id="90" name="Google Shape;90;p1"/>
          <p:cNvSpPr txBox="1"/>
          <p:nvPr/>
        </p:nvSpPr>
        <p:spPr>
          <a:xfrm>
            <a:off x="9134707" y="6310252"/>
            <a:ext cx="30665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credit: Mark A. Garlick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/>
          <p:nvPr>
            <p:ph type="title"/>
          </p:nvPr>
        </p:nvSpPr>
        <p:spPr>
          <a:xfrm>
            <a:off x="0" y="36508"/>
            <a:ext cx="12192000" cy="1015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origin of dipping variability in young stars</a:t>
            </a:r>
            <a:endParaRPr/>
          </a:p>
        </p:txBody>
      </p:sp>
      <p:pic>
        <p:nvPicPr>
          <p:cNvPr id="268" name="Google Shape;2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30" y="938895"/>
            <a:ext cx="3147527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630" y="3817038"/>
            <a:ext cx="3147527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0"/>
          <p:cNvSpPr txBox="1"/>
          <p:nvPr/>
        </p:nvSpPr>
        <p:spPr>
          <a:xfrm>
            <a:off x="176411" y="3558984"/>
            <a:ext cx="3241964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(days)</a:t>
            </a:r>
            <a:endParaRPr/>
          </a:p>
        </p:txBody>
      </p:sp>
      <p:sp>
        <p:nvSpPr>
          <p:cNvPr id="271" name="Google Shape;271;p10"/>
          <p:cNvSpPr txBox="1"/>
          <p:nvPr/>
        </p:nvSpPr>
        <p:spPr>
          <a:xfrm>
            <a:off x="129193" y="6437125"/>
            <a:ext cx="3241964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(days)</a:t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555994" y="938893"/>
            <a:ext cx="2683824" cy="1662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586108" y="3828953"/>
            <a:ext cx="2683824" cy="1662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586108" y="3004434"/>
            <a:ext cx="265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Dipping (quasi-periodic)</a:t>
            </a:r>
            <a:endParaRPr/>
          </a:p>
        </p:txBody>
      </p:sp>
      <p:sp>
        <p:nvSpPr>
          <p:cNvPr id="275" name="Google Shape;275;p10"/>
          <p:cNvSpPr txBox="1"/>
          <p:nvPr/>
        </p:nvSpPr>
        <p:spPr>
          <a:xfrm>
            <a:off x="555994" y="5932590"/>
            <a:ext cx="265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Dipping (aperiodic)</a:t>
            </a: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171328" y="1022761"/>
            <a:ext cx="3147528" cy="5661326"/>
          </a:xfrm>
          <a:prstGeom prst="rect">
            <a:avLst/>
          </a:prstGeom>
          <a:noFill/>
          <a:ln cap="flat" cmpd="sng" w="698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77" name="Google Shape;27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9200" y="862693"/>
            <a:ext cx="3940231" cy="35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0"/>
          <p:cNvSpPr txBox="1"/>
          <p:nvPr/>
        </p:nvSpPr>
        <p:spPr>
          <a:xfrm>
            <a:off x="3685879" y="4312234"/>
            <a:ext cx="6155869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Bodman et al. (2017), MNRAS 470, 202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3469323" y="4708960"/>
            <a:ext cx="84978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Inner disk warped at the base of the accretion columns</a:t>
            </a:r>
            <a:endParaRPr/>
          </a:p>
        </p:txBody>
      </p:sp>
      <p:sp>
        <p:nvSpPr>
          <p:cNvPr id="280" name="Google Shape;280;p10"/>
          <p:cNvSpPr txBox="1"/>
          <p:nvPr/>
        </p:nvSpPr>
        <p:spPr>
          <a:xfrm>
            <a:off x="3469323" y="5084257"/>
            <a:ext cx="849783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nearly edge-on viewing angles (line-of-sight to the star grazing the disk plane), time behavior dominated by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recurring disk occultations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star; </a:t>
            </a:r>
            <a:r>
              <a:rPr i="1"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same star could exhibit modulated variability if seen at lower inclinations!</a:t>
            </a:r>
            <a:endParaRPr/>
          </a:p>
        </p:txBody>
      </p:sp>
      <p:sp>
        <p:nvSpPr>
          <p:cNvPr id="281" name="Google Shape;281;p10"/>
          <p:cNvSpPr txBox="1"/>
          <p:nvPr/>
        </p:nvSpPr>
        <p:spPr>
          <a:xfrm>
            <a:off x="3656334" y="6205846"/>
            <a:ext cx="8310819" cy="4154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Flux dips quasi-periodic if star-disk interaction is stable, aperiodic otherwise</a:t>
            </a:r>
            <a:endParaRPr/>
          </a:p>
        </p:txBody>
      </p:sp>
      <p:grpSp>
        <p:nvGrpSpPr>
          <p:cNvPr id="282" name="Google Shape;282;p10"/>
          <p:cNvGrpSpPr/>
          <p:nvPr/>
        </p:nvGrpSpPr>
        <p:grpSpPr>
          <a:xfrm>
            <a:off x="7824232" y="147214"/>
            <a:ext cx="4272191" cy="4402233"/>
            <a:chOff x="8010017" y="327672"/>
            <a:chExt cx="3965708" cy="4086421"/>
          </a:xfrm>
        </p:grpSpPr>
        <p:pic>
          <p:nvPicPr>
            <p:cNvPr id="283" name="Google Shape;283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40885" y="1336248"/>
              <a:ext cx="3834840" cy="2966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10"/>
            <p:cNvSpPr txBox="1"/>
            <p:nvPr/>
          </p:nvSpPr>
          <p:spPr>
            <a:xfrm>
              <a:off x="10228205" y="3125479"/>
              <a:ext cx="174752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Kepler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/</a:t>
              </a:r>
              <a:r>
                <a:rPr i="1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K2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+ ALMA data</a:t>
              </a:r>
              <a:endParaRPr/>
            </a:p>
          </p:txBody>
        </p:sp>
        <p:sp>
          <p:nvSpPr>
            <p:cNvPr id="285" name="Google Shape;285;p10"/>
            <p:cNvSpPr txBox="1"/>
            <p:nvPr/>
          </p:nvSpPr>
          <p:spPr>
            <a:xfrm rot="-5400000">
              <a:off x="7493066" y="864812"/>
              <a:ext cx="13512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edge-on</a:t>
              </a:r>
              <a:endParaRPr/>
            </a:p>
          </p:txBody>
        </p:sp>
        <p:sp>
          <p:nvSpPr>
            <p:cNvPr id="286" name="Google Shape;286;p10"/>
            <p:cNvSpPr txBox="1"/>
            <p:nvPr/>
          </p:nvSpPr>
          <p:spPr>
            <a:xfrm rot="-5400000">
              <a:off x="7493067" y="3534724"/>
              <a:ext cx="13512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face-on</a:t>
              </a:r>
              <a:endParaRPr/>
            </a:p>
          </p:txBody>
        </p:sp>
        <p:sp>
          <p:nvSpPr>
            <p:cNvPr id="287" name="Google Shape;287;p10"/>
            <p:cNvSpPr txBox="1"/>
            <p:nvPr/>
          </p:nvSpPr>
          <p:spPr>
            <a:xfrm>
              <a:off x="9160250" y="4114111"/>
              <a:ext cx="1860926" cy="2999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Dust radius (AU)</a:t>
              </a:r>
              <a:endParaRPr/>
            </a:p>
          </p:txBody>
        </p:sp>
        <p:sp>
          <p:nvSpPr>
            <p:cNvPr id="288" name="Google Shape;288;p10"/>
            <p:cNvSpPr txBox="1"/>
            <p:nvPr/>
          </p:nvSpPr>
          <p:spPr>
            <a:xfrm rot="-5400000">
              <a:off x="7229544" y="2532108"/>
              <a:ext cx="1860926" cy="2999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inclination (deg)</a:t>
              </a:r>
              <a:endParaRPr/>
            </a:p>
          </p:txBody>
        </p:sp>
        <p:cxnSp>
          <p:nvCxnSpPr>
            <p:cNvPr id="289" name="Google Shape;289;p10"/>
            <p:cNvCxnSpPr/>
            <p:nvPr/>
          </p:nvCxnSpPr>
          <p:spPr>
            <a:xfrm rot="10800000">
              <a:off x="8164927" y="1603808"/>
              <a:ext cx="0" cy="27432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90" name="Google Shape;290;p10"/>
            <p:cNvCxnSpPr/>
            <p:nvPr/>
          </p:nvCxnSpPr>
          <p:spPr>
            <a:xfrm>
              <a:off x="8164927" y="3479279"/>
              <a:ext cx="0" cy="27432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291" name="Google Shape;291;p10"/>
          <p:cNvSpPr/>
          <p:nvPr/>
        </p:nvSpPr>
        <p:spPr>
          <a:xfrm>
            <a:off x="9042445" y="984026"/>
            <a:ext cx="30539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Cody &amp; Hillenbrand (2018), AJ 156, 71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 txBox="1"/>
          <p:nvPr>
            <p:ph type="title"/>
          </p:nvPr>
        </p:nvSpPr>
        <p:spPr>
          <a:xfrm>
            <a:off x="0" y="36508"/>
            <a:ext cx="12192000" cy="1015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Connecting variability and color properties in YSOs</a:t>
            </a:r>
            <a:endParaRPr/>
          </a:p>
        </p:txBody>
      </p:sp>
      <p:pic>
        <p:nvPicPr>
          <p:cNvPr id="297" name="Google Shape;29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" y="1051964"/>
            <a:ext cx="9674311" cy="396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1"/>
          <p:cNvSpPr/>
          <p:nvPr/>
        </p:nvSpPr>
        <p:spPr>
          <a:xfrm>
            <a:off x="2189508" y="4199374"/>
            <a:ext cx="25083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Venuti et al. (2021), AJ 162, 101</a:t>
            </a:r>
            <a:endParaRPr/>
          </a:p>
        </p:txBody>
      </p:sp>
      <p:sp>
        <p:nvSpPr>
          <p:cNvPr id="299" name="Google Shape;299;p11"/>
          <p:cNvSpPr txBox="1"/>
          <p:nvPr/>
        </p:nvSpPr>
        <p:spPr>
          <a:xfrm>
            <a:off x="330198" y="5090160"/>
            <a:ext cx="11668762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Modulated variability behaviors associated with 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photospheric IR colors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evolved disks)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Dipping behaviors associated with more 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conspicuous IR emission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 modulated behaviors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Erratic behaviors associated with 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IR excesses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compared to photospheric levels (dusty disks)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Char char="•"/>
            </a:pPr>
            <a:r>
              <a:rPr b="1"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Stochastic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bursting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behaviors may be triggered in different regions of the disk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9758131" y="1268056"/>
            <a:ext cx="228600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J,H,K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bands: near-IR from 1.2-2.2 </a:t>
            </a:r>
            <a:r>
              <a:rPr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Spitzer/IRAC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mid-IR from 3.6 to 8 </a:t>
            </a:r>
            <a:r>
              <a:rPr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colors trace reprocessed light from dust located between 0.1-5 AU away from the star</a:t>
            </a:r>
            <a:endParaRPr/>
          </a:p>
        </p:txBody>
      </p:sp>
      <p:cxnSp>
        <p:nvCxnSpPr>
          <p:cNvPr id="301" name="Google Shape;301;p11"/>
          <p:cNvCxnSpPr/>
          <p:nvPr/>
        </p:nvCxnSpPr>
        <p:spPr>
          <a:xfrm>
            <a:off x="776042" y="5445028"/>
            <a:ext cx="3430198" cy="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2" name="Google Shape;302;p11"/>
          <p:cNvCxnSpPr/>
          <p:nvPr/>
        </p:nvCxnSpPr>
        <p:spPr>
          <a:xfrm>
            <a:off x="776042" y="5840241"/>
            <a:ext cx="1956998" cy="0"/>
          </a:xfrm>
          <a:prstGeom prst="straightConnector1">
            <a:avLst/>
          </a:prstGeom>
          <a:noFill/>
          <a:ln cap="flat" cmpd="sng" w="38100">
            <a:solidFill>
              <a:srgbClr val="00FFF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" name="Google Shape;303;p11"/>
          <p:cNvCxnSpPr/>
          <p:nvPr/>
        </p:nvCxnSpPr>
        <p:spPr>
          <a:xfrm>
            <a:off x="776042" y="6246641"/>
            <a:ext cx="1824918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200c39fe3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4759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200c39fe3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650" y="4804075"/>
            <a:ext cx="4199350" cy="3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"/>
          <p:cNvSpPr txBox="1"/>
          <p:nvPr>
            <p:ph type="title"/>
          </p:nvPr>
        </p:nvSpPr>
        <p:spPr>
          <a:xfrm>
            <a:off x="0" y="36508"/>
            <a:ext cx="12192000" cy="1015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color variability of young stars</a:t>
            </a:r>
            <a:endParaRPr/>
          </a:p>
        </p:txBody>
      </p:sp>
      <p:grpSp>
        <p:nvGrpSpPr>
          <p:cNvPr id="315" name="Google Shape;315;p12"/>
          <p:cNvGrpSpPr/>
          <p:nvPr/>
        </p:nvGrpSpPr>
        <p:grpSpPr>
          <a:xfrm>
            <a:off x="48260" y="958556"/>
            <a:ext cx="5856756" cy="5856756"/>
            <a:chOff x="316632" y="1001244"/>
            <a:chExt cx="5486400" cy="5486400"/>
          </a:xfrm>
        </p:grpSpPr>
        <p:pic>
          <p:nvPicPr>
            <p:cNvPr descr="ur_r_var-eps-converted-to.pdf" id="316" name="Google Shape;316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6632" y="1001244"/>
              <a:ext cx="5486400" cy="548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grpSp>
          <p:nvGrpSpPr>
            <p:cNvPr id="317" name="Google Shape;317;p12"/>
            <p:cNvGrpSpPr/>
            <p:nvPr/>
          </p:nvGrpSpPr>
          <p:grpSpPr>
            <a:xfrm>
              <a:off x="316632" y="1001244"/>
              <a:ext cx="5486400" cy="5486400"/>
              <a:chOff x="45060" y="1045121"/>
              <a:chExt cx="5788581" cy="5788581"/>
            </a:xfrm>
          </p:grpSpPr>
          <p:pic>
            <p:nvPicPr>
              <p:cNvPr descr="10002.pdf" id="318" name="Google Shape;318;p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060" y="1045121"/>
                <a:ext cx="5788581" cy="57885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93969" y="1614939"/>
                <a:ext cx="1137351" cy="4265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</p:grpSp>
      </p:grpSp>
      <p:sp>
        <p:nvSpPr>
          <p:cNvPr id="320" name="Google Shape;320;p12"/>
          <p:cNvSpPr txBox="1"/>
          <p:nvPr/>
        </p:nvSpPr>
        <p:spPr>
          <a:xfrm>
            <a:off x="2862611" y="5845516"/>
            <a:ext cx="43000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Venuti et al. (2015), A&amp;A 581, A66  </a:t>
            </a:r>
            <a:endParaRPr/>
          </a:p>
        </p:txBody>
      </p:sp>
      <p:sp>
        <p:nvSpPr>
          <p:cNvPr id="321" name="Google Shape;321;p12"/>
          <p:cNvSpPr/>
          <p:nvPr/>
        </p:nvSpPr>
        <p:spPr>
          <a:xfrm>
            <a:off x="1300480" y="1535085"/>
            <a:ext cx="375920" cy="431529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1115995" y="1496933"/>
            <a:ext cx="161544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Accreting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Non-accreting</a:t>
            </a:r>
            <a:endParaRPr/>
          </a:p>
        </p:txBody>
      </p:sp>
      <p:sp>
        <p:nvSpPr>
          <p:cNvPr id="323" name="Google Shape;323;p12"/>
          <p:cNvSpPr txBox="1"/>
          <p:nvPr/>
        </p:nvSpPr>
        <p:spPr>
          <a:xfrm>
            <a:off x="5841516" y="1072284"/>
            <a:ext cx="6157444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the measured stellar luminosity varies,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 stars move on color-magnitude diagrams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slope of the variability vector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diagram is indicative of the physical drivers of variability (</a:t>
            </a: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tracer of the wavelength dependence of variability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/>
          </a:p>
        </p:txBody>
      </p:sp>
      <p:grpSp>
        <p:nvGrpSpPr>
          <p:cNvPr id="324" name="Google Shape;324;p12"/>
          <p:cNvGrpSpPr/>
          <p:nvPr/>
        </p:nvGrpSpPr>
        <p:grpSpPr>
          <a:xfrm>
            <a:off x="5800876" y="2810945"/>
            <a:ext cx="4004367" cy="4004367"/>
            <a:chOff x="4565751" y="1123084"/>
            <a:chExt cx="5861304" cy="5861304"/>
          </a:xfrm>
        </p:grpSpPr>
        <p:pic>
          <p:nvPicPr>
            <p:cNvPr descr="ur_slopes_comp-eps-converted-to.pdf" id="325" name="Google Shape;325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65751" y="1123084"/>
              <a:ext cx="5861304" cy="586130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326" name="Google Shape;326;p12"/>
            <p:cNvSpPr txBox="1"/>
            <p:nvPr/>
          </p:nvSpPr>
          <p:spPr>
            <a:xfrm>
              <a:off x="8428608" y="1471751"/>
              <a:ext cx="1320800" cy="7604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Burster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Dipper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Periodic</a:t>
              </a:r>
              <a:endParaRPr/>
            </a:p>
          </p:txBody>
        </p:sp>
      </p:grpSp>
      <p:sp>
        <p:nvSpPr>
          <p:cNvPr id="327" name="Google Shape;327;p12"/>
          <p:cNvSpPr txBox="1"/>
          <p:nvPr/>
        </p:nvSpPr>
        <p:spPr>
          <a:xfrm>
            <a:off x="9697562" y="3050300"/>
            <a:ext cx="2392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Bursters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strong color variations in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Periodic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moderate color amplitudes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Dipper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large color amplitudes and slope consistent with circumstellar extinction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"/>
          <p:cNvSpPr txBox="1"/>
          <p:nvPr>
            <p:ph type="title"/>
          </p:nvPr>
        </p:nvSpPr>
        <p:spPr>
          <a:xfrm>
            <a:off x="1981200" y="3145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nature of YSO variability</a:t>
            </a:r>
            <a:endParaRPr/>
          </a:p>
        </p:txBody>
      </p:sp>
      <p:pic>
        <p:nvPicPr>
          <p:cNvPr descr="Screen Shot 2015-10-19 at 12.55.37 AM.png" id="333" name="Google Shape;33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103020"/>
            <a:ext cx="8686800" cy="39444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9 at 12.55.59 AM.png" id="334" name="Google Shape;33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8830" y="4930092"/>
            <a:ext cx="175252" cy="22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9 at 12.56.13 AM.png" id="335" name="Google Shape;33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2106" y="5160965"/>
            <a:ext cx="2286000" cy="31102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3"/>
          <p:cNvSpPr txBox="1"/>
          <p:nvPr/>
        </p:nvSpPr>
        <p:spPr>
          <a:xfrm>
            <a:off x="180622" y="5485498"/>
            <a:ext cx="565573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 amplitudes (mag):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0.26 for accreting YSOs, 0.11 for non-accreting YSOs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0.73 for accreting YSOs, 0.21 for non-accreting YSOs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 of WTTS and CTTS loci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3"/>
          <p:cNvSpPr txBox="1"/>
          <p:nvPr/>
        </p:nvSpPr>
        <p:spPr>
          <a:xfrm>
            <a:off x="1719762" y="910677"/>
            <a:ext cx="31891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Venuti et al. 2015, A&amp;A 581, A66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0-19 at 12.55.37 AM.png" id="342" name="Google Shape;3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103020"/>
            <a:ext cx="8686800" cy="39444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9 at 12.55.59 AM.png" id="343" name="Google Shape;34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8830" y="4930092"/>
            <a:ext cx="175252" cy="22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9 at 12.56.13 AM.png" id="344" name="Google Shape;34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2106" y="5160965"/>
            <a:ext cx="2286000" cy="311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9 at 1.05.53 AM.png" id="345" name="Google Shape;34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4621" y="1163127"/>
            <a:ext cx="7763250" cy="388878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4"/>
          <p:cNvSpPr txBox="1"/>
          <p:nvPr/>
        </p:nvSpPr>
        <p:spPr>
          <a:xfrm>
            <a:off x="2740043" y="1581205"/>
            <a:ext cx="317523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(formulation from Bouvier et al. 1993)</a:t>
            </a:r>
            <a:endParaRPr/>
          </a:p>
        </p:txBody>
      </p:sp>
      <p:sp>
        <p:nvSpPr>
          <p:cNvPr id="347" name="Google Shape;347;p14"/>
          <p:cNvSpPr txBox="1"/>
          <p:nvPr/>
        </p:nvSpPr>
        <p:spPr>
          <a:xfrm>
            <a:off x="6400800" y="5485498"/>
            <a:ext cx="5791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Cold spots reproduce variability for non-accreting YSOs: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typical ΔT ≈ 500 K and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≈ 20%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4"/>
          <p:cNvSpPr txBox="1"/>
          <p:nvPr/>
        </p:nvSpPr>
        <p:spPr>
          <a:xfrm>
            <a:off x="1719762" y="910677"/>
            <a:ext cx="31891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Venuti et al. 2015, A&amp;A 581, A66  </a:t>
            </a:r>
            <a:endParaRPr/>
          </a:p>
        </p:txBody>
      </p:sp>
      <p:sp>
        <p:nvSpPr>
          <p:cNvPr id="349" name="Google Shape;349;p14"/>
          <p:cNvSpPr txBox="1"/>
          <p:nvPr/>
        </p:nvSpPr>
        <p:spPr>
          <a:xfrm>
            <a:off x="1981200" y="3145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nature of YSO variability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180622" y="5485498"/>
            <a:ext cx="565573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 amplitudes (mag):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0.26 for accreting YSOs, 0.11 for non-accreting YSOs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0.73 for accreting YSOs, 0.21 for non-accreting YSOs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 of WTTS and CTTS loci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0-19 at 12.55.37 AM.png" id="355" name="Google Shape;3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103020"/>
            <a:ext cx="8686800" cy="39444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9 at 12.55.59 AM.png" id="356" name="Google Shape;35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8830" y="4930092"/>
            <a:ext cx="175252" cy="22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9 at 12.56.13 AM.png" id="357" name="Google Shape;35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2106" y="5160965"/>
            <a:ext cx="2286000" cy="311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9 at 1.06.20 AM.png" id="358" name="Google Shape;35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1281" y="1164998"/>
            <a:ext cx="7744965" cy="38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5"/>
          <p:cNvSpPr txBox="1"/>
          <p:nvPr/>
        </p:nvSpPr>
        <p:spPr>
          <a:xfrm>
            <a:off x="2740043" y="1581205"/>
            <a:ext cx="317523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(formulation from Bouvier et al. 1993)</a:t>
            </a:r>
            <a:endParaRPr/>
          </a:p>
        </p:txBody>
      </p:sp>
      <p:sp>
        <p:nvSpPr>
          <p:cNvPr id="360" name="Google Shape;360;p15"/>
          <p:cNvSpPr txBox="1"/>
          <p:nvPr/>
        </p:nvSpPr>
        <p:spPr>
          <a:xfrm>
            <a:off x="1719762" y="910677"/>
            <a:ext cx="31891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Venuti et al. 2015, A&amp;A 581, A66  </a:t>
            </a:r>
            <a:endParaRPr/>
          </a:p>
        </p:txBody>
      </p:sp>
      <p:sp>
        <p:nvSpPr>
          <p:cNvPr id="361" name="Google Shape;361;p15"/>
          <p:cNvSpPr txBox="1"/>
          <p:nvPr/>
        </p:nvSpPr>
        <p:spPr>
          <a:xfrm>
            <a:off x="1981200" y="3145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nature of YSO variability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5"/>
          <p:cNvSpPr txBox="1"/>
          <p:nvPr/>
        </p:nvSpPr>
        <p:spPr>
          <a:xfrm>
            <a:off x="180622" y="5485498"/>
            <a:ext cx="565573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 amplitudes (mag):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0.26 for accreting YSOs, 0.11 for non-accreting YSOs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0.73 for accreting YSOs, 0.21 for non-accreting YSOs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 of WTTS and CTTS loci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5"/>
          <p:cNvSpPr txBox="1"/>
          <p:nvPr/>
        </p:nvSpPr>
        <p:spPr>
          <a:xfrm>
            <a:off x="6400800" y="5485498"/>
            <a:ext cx="5791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Cold spots reproduce variability for non-accreting YSOs: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typical ΔT ≈ 500 K and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≈ 20%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Accreting YSOs are better described by hot spots: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typical ΔT ≈ -1000÷2000 K and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≤ 5%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"/>
          <p:cNvSpPr txBox="1"/>
          <p:nvPr>
            <p:ph type="title"/>
          </p:nvPr>
        </p:nvSpPr>
        <p:spPr>
          <a:xfrm>
            <a:off x="419100" y="36507"/>
            <a:ext cx="11353800" cy="949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Timescales of variability for young stars</a:t>
            </a:r>
            <a:endParaRPr/>
          </a:p>
        </p:txBody>
      </p:sp>
      <p:sp>
        <p:nvSpPr>
          <p:cNvPr id="369" name="Google Shape;369;p16"/>
          <p:cNvSpPr txBox="1"/>
          <p:nvPr/>
        </p:nvSpPr>
        <p:spPr>
          <a:xfrm>
            <a:off x="419100" y="887976"/>
            <a:ext cx="4250436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function (SF) </a:t>
            </a:r>
            <a:r>
              <a:rPr lang="en-US" sz="1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[Sergison et al. 2020, MNRAS 491]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each time lag </a:t>
            </a:r>
            <a:r>
              <a:rPr lang="en-US" sz="19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τ</a:t>
            </a:r>
            <a:r>
              <a:rPr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contained in the time series;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 the </a:t>
            </a:r>
            <a:r>
              <a:rPr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luminosity variation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among all pairs of points in the time series separated by </a:t>
            </a:r>
            <a:r>
              <a:rPr lang="en-US" sz="19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τ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370" name="Google Shape;370;p16"/>
          <p:cNvSpPr txBox="1"/>
          <p:nvPr/>
        </p:nvSpPr>
        <p:spPr>
          <a:xfrm>
            <a:off x="1736763" y="6488668"/>
            <a:ext cx="34471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Venuti et al. 2021, AJ 162, 101</a:t>
            </a:r>
            <a:endParaRPr/>
          </a:p>
        </p:txBody>
      </p:sp>
      <p:sp>
        <p:nvSpPr>
          <p:cNvPr id="371" name="Google Shape;371;p16"/>
          <p:cNvSpPr txBox="1"/>
          <p:nvPr/>
        </p:nvSpPr>
        <p:spPr>
          <a:xfrm>
            <a:off x="419100" y="3950208"/>
            <a:ext cx="4251960" cy="23774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short </a:t>
            </a:r>
            <a:r>
              <a:rPr lang="en-US" sz="2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τ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is dominated by noise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the main variability regime,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 increases with </a:t>
            </a:r>
            <a:r>
              <a:rPr i="1" lang="en-US" sz="2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τ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until the largest timescale of intrinsic variability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longer </a:t>
            </a:r>
            <a:r>
              <a:rPr lang="en-US" sz="2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τ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variability observed is a reflection of intrinsic variability on shorter timescales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" y="1537073"/>
            <a:ext cx="3552261" cy="57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7224" y="841248"/>
            <a:ext cx="7290043" cy="601675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6"/>
          <p:cNvSpPr txBox="1"/>
          <p:nvPr/>
        </p:nvSpPr>
        <p:spPr>
          <a:xfrm>
            <a:off x="6181344" y="838018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(P)</a:t>
            </a:r>
            <a:endParaRPr/>
          </a:p>
        </p:txBody>
      </p:sp>
      <p:sp>
        <p:nvSpPr>
          <p:cNvPr id="375" name="Google Shape;375;p16"/>
          <p:cNvSpPr txBox="1"/>
          <p:nvPr/>
        </p:nvSpPr>
        <p:spPr>
          <a:xfrm>
            <a:off x="9173073" y="834788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(QPS)</a:t>
            </a:r>
            <a:endParaRPr/>
          </a:p>
        </p:txBody>
      </p:sp>
      <p:sp>
        <p:nvSpPr>
          <p:cNvPr id="376" name="Google Shape;376;p16"/>
          <p:cNvSpPr txBox="1"/>
          <p:nvPr/>
        </p:nvSpPr>
        <p:spPr>
          <a:xfrm>
            <a:off x="9003276" y="2843602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(MP)</a:t>
            </a:r>
            <a:endParaRPr/>
          </a:p>
        </p:txBody>
      </p:sp>
      <p:sp>
        <p:nvSpPr>
          <p:cNvPr id="377" name="Google Shape;377;p16"/>
          <p:cNvSpPr txBox="1"/>
          <p:nvPr/>
        </p:nvSpPr>
        <p:spPr>
          <a:xfrm>
            <a:off x="11595319" y="2843602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(QPD)</a:t>
            </a:r>
            <a:endParaRPr/>
          </a:p>
        </p:txBody>
      </p:sp>
      <p:sp>
        <p:nvSpPr>
          <p:cNvPr id="378" name="Google Shape;378;p16"/>
          <p:cNvSpPr txBox="1"/>
          <p:nvPr/>
        </p:nvSpPr>
        <p:spPr>
          <a:xfrm>
            <a:off x="6259149" y="4885762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</a:t>
            </a:r>
            <a:endParaRPr/>
          </a:p>
        </p:txBody>
      </p:sp>
      <p:sp>
        <p:nvSpPr>
          <p:cNvPr id="379" name="Google Shape;379;p16"/>
          <p:cNvSpPr txBox="1"/>
          <p:nvPr/>
        </p:nvSpPr>
        <p:spPr>
          <a:xfrm>
            <a:off x="8933850" y="4885761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(S)</a:t>
            </a:r>
            <a:endParaRPr/>
          </a:p>
        </p:txBody>
      </p:sp>
      <p:sp>
        <p:nvSpPr>
          <p:cNvPr id="380" name="Google Shape;380;p16"/>
          <p:cNvSpPr txBox="1"/>
          <p:nvPr/>
        </p:nvSpPr>
        <p:spPr>
          <a:xfrm>
            <a:off x="11433283" y="4885761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(APD)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"/>
          <p:cNvSpPr txBox="1"/>
          <p:nvPr>
            <p:ph type="title"/>
          </p:nvPr>
        </p:nvSpPr>
        <p:spPr>
          <a:xfrm>
            <a:off x="419100" y="36507"/>
            <a:ext cx="11353800" cy="949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Timescales of variability for young stars</a:t>
            </a:r>
            <a:endParaRPr/>
          </a:p>
        </p:txBody>
      </p:sp>
      <p:sp>
        <p:nvSpPr>
          <p:cNvPr id="386" name="Google Shape;386;p17"/>
          <p:cNvSpPr txBox="1"/>
          <p:nvPr/>
        </p:nvSpPr>
        <p:spPr>
          <a:xfrm>
            <a:off x="419100" y="1107432"/>
            <a:ext cx="4128516" cy="15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Takeaways from SF analysis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lower-mass stars more variable than higher-mass stars, 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all variability classes</a:t>
            </a:r>
            <a:endParaRPr/>
          </a:p>
        </p:txBody>
      </p:sp>
      <p:sp>
        <p:nvSpPr>
          <p:cNvPr id="387" name="Google Shape;387;p17"/>
          <p:cNvSpPr/>
          <p:nvPr/>
        </p:nvSpPr>
        <p:spPr>
          <a:xfrm rot="5400000">
            <a:off x="382864" y="2965221"/>
            <a:ext cx="414528" cy="36063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7"/>
          <p:cNvSpPr txBox="1"/>
          <p:nvPr/>
        </p:nvSpPr>
        <p:spPr>
          <a:xfrm>
            <a:off x="893881" y="2691080"/>
            <a:ext cx="3662369" cy="13234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Disk-related phenomena more frequent in low-mass stars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Mass-dependent magnetic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field structure?</a:t>
            </a:r>
            <a:endParaRPr/>
          </a:p>
        </p:txBody>
      </p:sp>
      <p:pic>
        <p:nvPicPr>
          <p:cNvPr descr="A picture containing object, fireworks&#10;&#10;Description automatically generated" id="389" name="Google Shape;3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4196987"/>
            <a:ext cx="4187506" cy="212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7"/>
          <p:cNvSpPr txBox="1"/>
          <p:nvPr/>
        </p:nvSpPr>
        <p:spPr>
          <a:xfrm>
            <a:off x="822006" y="4182341"/>
            <a:ext cx="3746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Gregory et al. 2010</a:t>
            </a:r>
            <a:endParaRPr/>
          </a:p>
        </p:txBody>
      </p:sp>
      <p:pic>
        <p:nvPicPr>
          <p:cNvPr id="391" name="Google Shape;3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7224" y="841248"/>
            <a:ext cx="7290043" cy="601675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7"/>
          <p:cNvSpPr txBox="1"/>
          <p:nvPr/>
        </p:nvSpPr>
        <p:spPr>
          <a:xfrm>
            <a:off x="6181344" y="838018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(P)</a:t>
            </a:r>
            <a:endParaRPr/>
          </a:p>
        </p:txBody>
      </p:sp>
      <p:sp>
        <p:nvSpPr>
          <p:cNvPr id="393" name="Google Shape;393;p17"/>
          <p:cNvSpPr txBox="1"/>
          <p:nvPr/>
        </p:nvSpPr>
        <p:spPr>
          <a:xfrm>
            <a:off x="9173073" y="834788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(QPS)</a:t>
            </a:r>
            <a:endParaRPr/>
          </a:p>
        </p:txBody>
      </p:sp>
      <p:sp>
        <p:nvSpPr>
          <p:cNvPr id="394" name="Google Shape;394;p17"/>
          <p:cNvSpPr txBox="1"/>
          <p:nvPr/>
        </p:nvSpPr>
        <p:spPr>
          <a:xfrm>
            <a:off x="9003276" y="2843602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(MP)</a:t>
            </a:r>
            <a:endParaRPr/>
          </a:p>
        </p:txBody>
      </p:sp>
      <p:sp>
        <p:nvSpPr>
          <p:cNvPr id="395" name="Google Shape;395;p17"/>
          <p:cNvSpPr txBox="1"/>
          <p:nvPr/>
        </p:nvSpPr>
        <p:spPr>
          <a:xfrm>
            <a:off x="11595319" y="2843602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(QPD)</a:t>
            </a:r>
            <a:endParaRPr/>
          </a:p>
        </p:txBody>
      </p:sp>
      <p:sp>
        <p:nvSpPr>
          <p:cNvPr id="396" name="Google Shape;396;p17"/>
          <p:cNvSpPr txBox="1"/>
          <p:nvPr/>
        </p:nvSpPr>
        <p:spPr>
          <a:xfrm>
            <a:off x="6259149" y="4885762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</a:t>
            </a:r>
            <a:endParaRPr/>
          </a:p>
        </p:txBody>
      </p:sp>
      <p:sp>
        <p:nvSpPr>
          <p:cNvPr id="397" name="Google Shape;397;p17"/>
          <p:cNvSpPr txBox="1"/>
          <p:nvPr/>
        </p:nvSpPr>
        <p:spPr>
          <a:xfrm>
            <a:off x="8933850" y="4885761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(S)</a:t>
            </a:r>
            <a:endParaRPr/>
          </a:p>
        </p:txBody>
      </p:sp>
      <p:sp>
        <p:nvSpPr>
          <p:cNvPr id="398" name="Google Shape;398;p17"/>
          <p:cNvSpPr txBox="1"/>
          <p:nvPr/>
        </p:nvSpPr>
        <p:spPr>
          <a:xfrm>
            <a:off x="11433283" y="4885761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(APD)</a:t>
            </a:r>
            <a:endParaRPr/>
          </a:p>
        </p:txBody>
      </p:sp>
      <p:sp>
        <p:nvSpPr>
          <p:cNvPr id="399" name="Google Shape;399;p17"/>
          <p:cNvSpPr txBox="1"/>
          <p:nvPr/>
        </p:nvSpPr>
        <p:spPr>
          <a:xfrm>
            <a:off x="1736763" y="6488668"/>
            <a:ext cx="34471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Venuti et al. 2021, AJ 162, 101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"/>
          <p:cNvSpPr txBox="1"/>
          <p:nvPr>
            <p:ph type="title"/>
          </p:nvPr>
        </p:nvSpPr>
        <p:spPr>
          <a:xfrm>
            <a:off x="419100" y="36507"/>
            <a:ext cx="11353800" cy="949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Timescales of variability for young stars</a:t>
            </a:r>
            <a:endParaRPr/>
          </a:p>
        </p:txBody>
      </p:sp>
      <p:pic>
        <p:nvPicPr>
          <p:cNvPr id="405" name="Google Shape;4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7224" y="841248"/>
            <a:ext cx="7290043" cy="601675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8"/>
          <p:cNvSpPr txBox="1"/>
          <p:nvPr/>
        </p:nvSpPr>
        <p:spPr>
          <a:xfrm>
            <a:off x="419100" y="1107432"/>
            <a:ext cx="4250436" cy="56630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785" r="-1486" t="-44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07" name="Google Shape;407;p18"/>
          <p:cNvSpPr txBox="1"/>
          <p:nvPr/>
        </p:nvSpPr>
        <p:spPr>
          <a:xfrm>
            <a:off x="974065" y="3794483"/>
            <a:ext cx="3232175" cy="1446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Processes across the inner disk exhibit no large-scale variations for 10s to 100s of rotational cycles</a:t>
            </a:r>
            <a:endParaRPr/>
          </a:p>
        </p:txBody>
      </p:sp>
      <p:sp>
        <p:nvSpPr>
          <p:cNvPr id="408" name="Google Shape;408;p18"/>
          <p:cNvSpPr/>
          <p:nvPr/>
        </p:nvSpPr>
        <p:spPr>
          <a:xfrm rot="5400000">
            <a:off x="382864" y="4220997"/>
            <a:ext cx="414528" cy="36063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8"/>
          <p:cNvSpPr txBox="1"/>
          <p:nvPr/>
        </p:nvSpPr>
        <p:spPr>
          <a:xfrm>
            <a:off x="6181344" y="838018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(P)</a:t>
            </a:r>
            <a:endParaRPr/>
          </a:p>
        </p:txBody>
      </p:sp>
      <p:sp>
        <p:nvSpPr>
          <p:cNvPr id="410" name="Google Shape;410;p18"/>
          <p:cNvSpPr txBox="1"/>
          <p:nvPr/>
        </p:nvSpPr>
        <p:spPr>
          <a:xfrm>
            <a:off x="9173073" y="834788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(QPS)</a:t>
            </a:r>
            <a:endParaRPr/>
          </a:p>
        </p:txBody>
      </p:sp>
      <p:sp>
        <p:nvSpPr>
          <p:cNvPr id="411" name="Google Shape;411;p18"/>
          <p:cNvSpPr txBox="1"/>
          <p:nvPr/>
        </p:nvSpPr>
        <p:spPr>
          <a:xfrm>
            <a:off x="9003276" y="2843602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(MP)</a:t>
            </a:r>
            <a:endParaRPr/>
          </a:p>
        </p:txBody>
      </p:sp>
      <p:sp>
        <p:nvSpPr>
          <p:cNvPr id="412" name="Google Shape;412;p18"/>
          <p:cNvSpPr txBox="1"/>
          <p:nvPr/>
        </p:nvSpPr>
        <p:spPr>
          <a:xfrm>
            <a:off x="11595319" y="2843602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(QPD)</a:t>
            </a:r>
            <a:endParaRPr/>
          </a:p>
        </p:txBody>
      </p:sp>
      <p:sp>
        <p:nvSpPr>
          <p:cNvPr id="413" name="Google Shape;413;p18"/>
          <p:cNvSpPr txBox="1"/>
          <p:nvPr/>
        </p:nvSpPr>
        <p:spPr>
          <a:xfrm>
            <a:off x="6259149" y="4885762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</a:t>
            </a:r>
            <a:endParaRPr/>
          </a:p>
        </p:txBody>
      </p:sp>
      <p:sp>
        <p:nvSpPr>
          <p:cNvPr id="414" name="Google Shape;414;p18"/>
          <p:cNvSpPr txBox="1"/>
          <p:nvPr/>
        </p:nvSpPr>
        <p:spPr>
          <a:xfrm>
            <a:off x="8933850" y="4885761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(S)</a:t>
            </a:r>
            <a:endParaRPr/>
          </a:p>
        </p:txBody>
      </p:sp>
      <p:sp>
        <p:nvSpPr>
          <p:cNvPr id="415" name="Google Shape;415;p18"/>
          <p:cNvSpPr txBox="1"/>
          <p:nvPr/>
        </p:nvSpPr>
        <p:spPr>
          <a:xfrm>
            <a:off x="11433283" y="4885761"/>
            <a:ext cx="6339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(APD)</a:t>
            </a:r>
            <a:endParaRPr/>
          </a:p>
        </p:txBody>
      </p:sp>
      <p:sp>
        <p:nvSpPr>
          <p:cNvPr id="416" name="Google Shape;416;p18"/>
          <p:cNvSpPr txBox="1"/>
          <p:nvPr/>
        </p:nvSpPr>
        <p:spPr>
          <a:xfrm>
            <a:off x="1736763" y="6488668"/>
            <a:ext cx="34471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Venuti et al. 2021, AJ 162, 101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8200" y="36507"/>
            <a:ext cx="10515600" cy="1163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 schematic view of young star-disk systems</a:t>
            </a:r>
            <a:endParaRPr/>
          </a:p>
        </p:txBody>
      </p:sp>
      <p:pic>
        <p:nvPicPr>
          <p:cNvPr descr="A close up of a map&#10;&#10;Description automatically generated"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3225" y="1949173"/>
            <a:ext cx="7391400" cy="482771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4915206" y="3801211"/>
            <a:ext cx="358241" cy="239485"/>
          </a:xfrm>
          <a:prstGeom prst="frame">
            <a:avLst>
              <a:gd fmla="val 154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2"/>
          <p:cNvGrpSpPr/>
          <p:nvPr/>
        </p:nvGrpSpPr>
        <p:grpSpPr>
          <a:xfrm>
            <a:off x="340697" y="907895"/>
            <a:ext cx="4304777" cy="2772005"/>
            <a:chOff x="340697" y="852141"/>
            <a:chExt cx="3845873" cy="2476500"/>
          </a:xfrm>
        </p:grpSpPr>
        <p:pic>
          <p:nvPicPr>
            <p:cNvPr descr="A close up of text on a white background&#10;&#10;Description automatically generated" id="99" name="Google Shape;99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1970" y="852141"/>
              <a:ext cx="3784600" cy="247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2"/>
            <p:cNvSpPr/>
            <p:nvPr/>
          </p:nvSpPr>
          <p:spPr>
            <a:xfrm>
              <a:off x="2395130" y="852141"/>
              <a:ext cx="1686296" cy="156506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40697" y="932796"/>
              <a:ext cx="2303816" cy="1923802"/>
            </a:xfrm>
            <a:prstGeom prst="frame">
              <a:avLst>
                <a:gd fmla="val 154" name="adj1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2" name="Google Shape;102;p2"/>
          <p:cNvCxnSpPr/>
          <p:nvPr/>
        </p:nvCxnSpPr>
        <p:spPr>
          <a:xfrm>
            <a:off x="2919413" y="3151531"/>
            <a:ext cx="1995793" cy="64968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2"/>
          <p:cNvCxnSpPr/>
          <p:nvPr/>
        </p:nvCxnSpPr>
        <p:spPr>
          <a:xfrm>
            <a:off x="2919413" y="1008255"/>
            <a:ext cx="2354034" cy="27929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2"/>
          <p:cNvCxnSpPr/>
          <p:nvPr/>
        </p:nvCxnSpPr>
        <p:spPr>
          <a:xfrm>
            <a:off x="340697" y="3151531"/>
            <a:ext cx="4574509" cy="88916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2"/>
          <p:cNvSpPr txBox="1"/>
          <p:nvPr/>
        </p:nvSpPr>
        <p:spPr>
          <a:xfrm>
            <a:off x="3300760" y="1008255"/>
            <a:ext cx="8635985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star and the inner disk interact via the stellar magnetosphere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Dynamics of star-disk interaction is regulated via 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 accretion process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23251" y="3919785"/>
            <a:ext cx="3963319" cy="27699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Multi-wavelength observations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probing of separate emission components: 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surface emission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optical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 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accretion shock emission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n-US"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ultraviolet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 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thermal emission from the disk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near-infrared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3300760" y="1866123"/>
            <a:ext cx="421523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Distinct inner disk processes leave an imprint at distinct wavelengths</a:t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2044408" y="4452457"/>
            <a:ext cx="321003" cy="49065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9"/>
          <p:cNvSpPr txBox="1"/>
          <p:nvPr>
            <p:ph type="title"/>
          </p:nvPr>
        </p:nvSpPr>
        <p:spPr>
          <a:xfrm>
            <a:off x="0" y="36508"/>
            <a:ext cx="12192000" cy="1015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Timescales of variability in young stars</a:t>
            </a:r>
            <a:endParaRPr/>
          </a:p>
        </p:txBody>
      </p:sp>
      <p:pic>
        <p:nvPicPr>
          <p:cNvPr descr="Screen Shot 2015-10-31 at 5.06.35 AM.png" id="422" name="Google Shape;4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13" y="857533"/>
            <a:ext cx="6400800" cy="447179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9"/>
          <p:cNvSpPr txBox="1"/>
          <p:nvPr/>
        </p:nvSpPr>
        <p:spPr>
          <a:xfrm>
            <a:off x="880293" y="928568"/>
            <a:ext cx="28949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Adapted from Costigan et al. (2014), MNRAS 440  </a:t>
            </a:r>
            <a:endParaRPr/>
          </a:p>
        </p:txBody>
      </p:sp>
      <p:grpSp>
        <p:nvGrpSpPr>
          <p:cNvPr id="424" name="Google Shape;424;p19"/>
          <p:cNvGrpSpPr/>
          <p:nvPr/>
        </p:nvGrpSpPr>
        <p:grpSpPr>
          <a:xfrm>
            <a:off x="1072074" y="4287735"/>
            <a:ext cx="191370" cy="755590"/>
            <a:chOff x="2427061" y="4731342"/>
            <a:chExt cx="191370" cy="755590"/>
          </a:xfrm>
        </p:grpSpPr>
        <p:cxnSp>
          <p:nvCxnSpPr>
            <p:cNvPr id="425" name="Google Shape;425;p19"/>
            <p:cNvCxnSpPr/>
            <p:nvPr/>
          </p:nvCxnSpPr>
          <p:spPr>
            <a:xfrm>
              <a:off x="2523059" y="5122130"/>
              <a:ext cx="2792" cy="364802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" name="Google Shape;426;p19"/>
            <p:cNvCxnSpPr/>
            <p:nvPr/>
          </p:nvCxnSpPr>
          <p:spPr>
            <a:xfrm>
              <a:off x="2520267" y="4731342"/>
              <a:ext cx="2792" cy="364802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" name="Google Shape;427;p19"/>
            <p:cNvCxnSpPr/>
            <p:nvPr/>
          </p:nvCxnSpPr>
          <p:spPr>
            <a:xfrm>
              <a:off x="2428166" y="4731342"/>
              <a:ext cx="190265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" name="Google Shape;428;p19"/>
            <p:cNvCxnSpPr/>
            <p:nvPr/>
          </p:nvCxnSpPr>
          <p:spPr>
            <a:xfrm>
              <a:off x="2427061" y="5483893"/>
              <a:ext cx="190265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29" name="Google Shape;429;p19"/>
          <p:cNvSpPr/>
          <p:nvPr/>
        </p:nvSpPr>
        <p:spPr>
          <a:xfrm>
            <a:off x="1059223" y="4566867"/>
            <a:ext cx="217698" cy="219456"/>
          </a:xfrm>
          <a:prstGeom prst="diamond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9"/>
          <p:cNvSpPr/>
          <p:nvPr/>
        </p:nvSpPr>
        <p:spPr>
          <a:xfrm>
            <a:off x="4491043" y="986461"/>
            <a:ext cx="217698" cy="219456"/>
          </a:xfrm>
          <a:prstGeom prst="diamond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9"/>
          <p:cNvSpPr txBox="1"/>
          <p:nvPr/>
        </p:nvSpPr>
        <p:spPr>
          <a:xfrm>
            <a:off x="4638966" y="934862"/>
            <a:ext cx="25744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Venuti et al. 2014  (UV excess)</a:t>
            </a:r>
            <a:endParaRPr/>
          </a:p>
        </p:txBody>
      </p:sp>
      <p:grpSp>
        <p:nvGrpSpPr>
          <p:cNvPr id="432" name="Google Shape;432;p19"/>
          <p:cNvGrpSpPr/>
          <p:nvPr/>
        </p:nvGrpSpPr>
        <p:grpSpPr>
          <a:xfrm>
            <a:off x="2791910" y="1901125"/>
            <a:ext cx="192024" cy="1981859"/>
            <a:chOff x="2427061" y="4731342"/>
            <a:chExt cx="191370" cy="755590"/>
          </a:xfrm>
        </p:grpSpPr>
        <p:cxnSp>
          <p:nvCxnSpPr>
            <p:cNvPr id="433" name="Google Shape;433;p19"/>
            <p:cNvCxnSpPr/>
            <p:nvPr/>
          </p:nvCxnSpPr>
          <p:spPr>
            <a:xfrm>
              <a:off x="2523059" y="5122130"/>
              <a:ext cx="2792" cy="364802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4" name="Google Shape;434;p19"/>
            <p:cNvCxnSpPr/>
            <p:nvPr/>
          </p:nvCxnSpPr>
          <p:spPr>
            <a:xfrm>
              <a:off x="2520267" y="4731342"/>
              <a:ext cx="2792" cy="364802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19"/>
            <p:cNvCxnSpPr/>
            <p:nvPr/>
          </p:nvCxnSpPr>
          <p:spPr>
            <a:xfrm>
              <a:off x="2428166" y="4731342"/>
              <a:ext cx="190265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6" name="Google Shape;436;p19"/>
            <p:cNvCxnSpPr/>
            <p:nvPr/>
          </p:nvCxnSpPr>
          <p:spPr>
            <a:xfrm>
              <a:off x="2427061" y="5483893"/>
              <a:ext cx="190265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37" name="Google Shape;437;p19"/>
          <p:cNvSpPr/>
          <p:nvPr/>
        </p:nvSpPr>
        <p:spPr>
          <a:xfrm>
            <a:off x="2777955" y="2775905"/>
            <a:ext cx="217698" cy="219456"/>
          </a:xfrm>
          <a:prstGeom prst="diamond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9"/>
          <p:cNvSpPr txBox="1"/>
          <p:nvPr/>
        </p:nvSpPr>
        <p:spPr>
          <a:xfrm>
            <a:off x="5112330" y="1168275"/>
            <a:ext cx="8869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(Hα EW)</a:t>
            </a:r>
            <a:endParaRPr/>
          </a:p>
        </p:txBody>
      </p:sp>
      <p:sp>
        <p:nvSpPr>
          <p:cNvPr id="439" name="Google Shape;439;p19"/>
          <p:cNvSpPr txBox="1"/>
          <p:nvPr/>
        </p:nvSpPr>
        <p:spPr>
          <a:xfrm>
            <a:off x="6081911" y="1391581"/>
            <a:ext cx="8869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(Hα)</a:t>
            </a:r>
            <a:endParaRPr/>
          </a:p>
        </p:txBody>
      </p:sp>
      <p:sp>
        <p:nvSpPr>
          <p:cNvPr id="440" name="Google Shape;440;p19"/>
          <p:cNvSpPr txBox="1"/>
          <p:nvPr/>
        </p:nvSpPr>
        <p:spPr>
          <a:xfrm>
            <a:off x="5731931" y="1627723"/>
            <a:ext cx="8869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(Ca II)</a:t>
            </a:r>
            <a:endParaRPr/>
          </a:p>
        </p:txBody>
      </p:sp>
      <p:sp>
        <p:nvSpPr>
          <p:cNvPr id="441" name="Google Shape;441;p19"/>
          <p:cNvSpPr txBox="1"/>
          <p:nvPr/>
        </p:nvSpPr>
        <p:spPr>
          <a:xfrm>
            <a:off x="5555808" y="1879310"/>
            <a:ext cx="8869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(Hα EW)</a:t>
            </a:r>
            <a:endParaRPr/>
          </a:p>
        </p:txBody>
      </p:sp>
      <p:sp>
        <p:nvSpPr>
          <p:cNvPr id="442" name="Google Shape;442;p19"/>
          <p:cNvSpPr txBox="1"/>
          <p:nvPr/>
        </p:nvSpPr>
        <p:spPr>
          <a:xfrm>
            <a:off x="4958215" y="3107173"/>
            <a:ext cx="2678468" cy="14859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201" l="-1407" r="-2345" t="-838"/>
            </a:stretch>
          </a:blip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43" name="Google Shape;443;p19"/>
          <p:cNvSpPr txBox="1"/>
          <p:nvPr/>
        </p:nvSpPr>
        <p:spPr>
          <a:xfrm>
            <a:off x="280773" y="5381033"/>
            <a:ext cx="11626747" cy="140038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Accretion pattern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globally stable on a timescale of years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although with more erratic behavior on the short term (discrete accretion events)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[Grankin et al. 2007, A&amp;A 461, 183; Venuti et al. 2015, A&amp;A 581, A66]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 objects can however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between stable and unstable accretion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vice versa within timescales of years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[Sousa et al. 2016, A&amp;A 586, A47]</a:t>
            </a:r>
            <a:endParaRPr/>
          </a:p>
        </p:txBody>
      </p:sp>
      <p:pic>
        <p:nvPicPr>
          <p:cNvPr descr="Luv_comparison-eps-converted-to.pdf" id="444" name="Google Shape;44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6683" y="1064741"/>
            <a:ext cx="4227405" cy="422740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9"/>
          <p:cNvSpPr txBox="1"/>
          <p:nvPr/>
        </p:nvSpPr>
        <p:spPr>
          <a:xfrm>
            <a:off x="10118394" y="4262625"/>
            <a:ext cx="191841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10-year variability of NGC 2264 members </a:t>
            </a:r>
            <a:endParaRPr/>
          </a:p>
        </p:txBody>
      </p:sp>
      <p:grpSp>
        <p:nvGrpSpPr>
          <p:cNvPr id="446" name="Google Shape;446;p19"/>
          <p:cNvGrpSpPr/>
          <p:nvPr/>
        </p:nvGrpSpPr>
        <p:grpSpPr>
          <a:xfrm>
            <a:off x="8644652" y="1455675"/>
            <a:ext cx="194555" cy="78309"/>
            <a:chOff x="4776280" y="5641556"/>
            <a:chExt cx="365760" cy="137648"/>
          </a:xfrm>
        </p:grpSpPr>
        <p:cxnSp>
          <p:nvCxnSpPr>
            <p:cNvPr id="447" name="Google Shape;447;p19"/>
            <p:cNvCxnSpPr/>
            <p:nvPr/>
          </p:nvCxnSpPr>
          <p:spPr>
            <a:xfrm>
              <a:off x="4776280" y="5710136"/>
              <a:ext cx="36576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" name="Google Shape;448;p19"/>
            <p:cNvCxnSpPr/>
            <p:nvPr/>
          </p:nvCxnSpPr>
          <p:spPr>
            <a:xfrm>
              <a:off x="5136200" y="5642044"/>
              <a:ext cx="0" cy="13716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" name="Google Shape;449;p19"/>
            <p:cNvCxnSpPr/>
            <p:nvPr/>
          </p:nvCxnSpPr>
          <p:spPr>
            <a:xfrm>
              <a:off x="4776280" y="5641556"/>
              <a:ext cx="0" cy="13716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50" name="Google Shape;450;p19"/>
          <p:cNvSpPr txBox="1"/>
          <p:nvPr/>
        </p:nvSpPr>
        <p:spPr>
          <a:xfrm>
            <a:off x="8832996" y="1369482"/>
            <a:ext cx="13319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2-week variability</a:t>
            </a:r>
            <a:endParaRPr/>
          </a:p>
        </p:txBody>
      </p:sp>
      <p:sp>
        <p:nvSpPr>
          <p:cNvPr id="451" name="Google Shape;451;p19"/>
          <p:cNvSpPr txBox="1"/>
          <p:nvPr/>
        </p:nvSpPr>
        <p:spPr>
          <a:xfrm>
            <a:off x="9168029" y="989387"/>
            <a:ext cx="27896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Venuti et al. (2014), A&amp;A 570, A82 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1200c39fe3a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>
            <p:ph type="title"/>
          </p:nvPr>
        </p:nvSpPr>
        <p:spPr>
          <a:xfrm>
            <a:off x="838200" y="36507"/>
            <a:ext cx="10515600" cy="841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young star–inner disk environment</a:t>
            </a:r>
            <a:endParaRPr/>
          </a:p>
        </p:txBody>
      </p:sp>
      <p:pic>
        <p:nvPicPr>
          <p:cNvPr descr="A close up of a map&#10;&#10;Description automatically generated"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3832" y="1993777"/>
            <a:ext cx="7391400" cy="482771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/>
          <p:nvPr/>
        </p:nvSpPr>
        <p:spPr>
          <a:xfrm>
            <a:off x="5145813" y="3845815"/>
            <a:ext cx="358241" cy="239485"/>
          </a:xfrm>
          <a:prstGeom prst="frame">
            <a:avLst>
              <a:gd fmla="val 154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text on a white background&#10;&#10;Description automatically generated" id="116" name="Google Shape;1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992" y="952500"/>
            <a:ext cx="37846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>
            <a:off x="2381152" y="952500"/>
            <a:ext cx="1686296" cy="156506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326719" y="1033155"/>
            <a:ext cx="2303816" cy="1923802"/>
          </a:xfrm>
          <a:prstGeom prst="frame">
            <a:avLst>
              <a:gd fmla="val 154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3"/>
          <p:cNvCxnSpPr/>
          <p:nvPr/>
        </p:nvCxnSpPr>
        <p:spPr>
          <a:xfrm>
            <a:off x="2630535" y="1033155"/>
            <a:ext cx="2873519" cy="281266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3"/>
          <p:cNvCxnSpPr/>
          <p:nvPr/>
        </p:nvCxnSpPr>
        <p:spPr>
          <a:xfrm>
            <a:off x="326719" y="2966211"/>
            <a:ext cx="4819094" cy="111908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3"/>
          <p:cNvSpPr txBox="1"/>
          <p:nvPr/>
        </p:nvSpPr>
        <p:spPr>
          <a:xfrm>
            <a:off x="6165752" y="1022268"/>
            <a:ext cx="56382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scales relevant to star-disk interaction are hardly to access via direct imaging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296223" y="3783879"/>
            <a:ext cx="4069367" cy="29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Three-pronged strategy to study the inner disk processes: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reconstruct the 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star-disk emission spectrum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the 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variability of star-disk luminosity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large samples of coeval stars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young clusters.</a:t>
            </a:r>
            <a:endParaRPr/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3254" y="958391"/>
            <a:ext cx="2955268" cy="254554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2726341" y="805862"/>
            <a:ext cx="375006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Andrews et al. 2016, ApJL 820 </a:t>
            </a:r>
            <a:endParaRPr/>
          </a:p>
        </p:txBody>
      </p:sp>
      <p:cxnSp>
        <p:nvCxnSpPr>
          <p:cNvPr id="125" name="Google Shape;125;p3"/>
          <p:cNvCxnSpPr/>
          <p:nvPr/>
        </p:nvCxnSpPr>
        <p:spPr>
          <a:xfrm>
            <a:off x="2630535" y="2970509"/>
            <a:ext cx="2515278" cy="87530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6" name="Google Shape;126;p3"/>
          <p:cNvCxnSpPr/>
          <p:nvPr/>
        </p:nvCxnSpPr>
        <p:spPr>
          <a:xfrm>
            <a:off x="5504054" y="1341120"/>
            <a:ext cx="0" cy="2504695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3"/>
          <p:cNvCxnSpPr/>
          <p:nvPr/>
        </p:nvCxnSpPr>
        <p:spPr>
          <a:xfrm flipH="1" rot="10800000">
            <a:off x="5145813" y="1341120"/>
            <a:ext cx="358241" cy="2504695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3"/>
          <p:cNvSpPr txBox="1"/>
          <p:nvPr/>
        </p:nvSpPr>
        <p:spPr>
          <a:xfrm>
            <a:off x="4036683" y="2923619"/>
            <a:ext cx="177486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 Hya (d = 60 pc)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>
            <p:ph type="title"/>
          </p:nvPr>
        </p:nvSpPr>
        <p:spPr>
          <a:xfrm>
            <a:off x="838200" y="36507"/>
            <a:ext cx="10515600" cy="1163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Spectral energy distributions of young stars</a:t>
            </a:r>
            <a:endParaRPr/>
          </a:p>
        </p:txBody>
      </p:sp>
      <p:grpSp>
        <p:nvGrpSpPr>
          <p:cNvPr id="134" name="Google Shape;134;p4"/>
          <p:cNvGrpSpPr/>
          <p:nvPr/>
        </p:nvGrpSpPr>
        <p:grpSpPr>
          <a:xfrm>
            <a:off x="57058" y="959011"/>
            <a:ext cx="3935079" cy="5851671"/>
            <a:chOff x="146266" y="947860"/>
            <a:chExt cx="3935079" cy="5851671"/>
          </a:xfrm>
        </p:grpSpPr>
        <p:pic>
          <p:nvPicPr>
            <p:cNvPr id="135" name="Google Shape;135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6580" y="947860"/>
              <a:ext cx="3855450" cy="2890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66" y="3810054"/>
              <a:ext cx="3935079" cy="2989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4"/>
            <p:cNvSpPr txBox="1"/>
            <p:nvPr/>
          </p:nvSpPr>
          <p:spPr>
            <a:xfrm>
              <a:off x="2977374" y="1028216"/>
              <a:ext cx="825192" cy="5847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Total flux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Stellar flux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Disk flux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Photosphere</a:t>
              </a:r>
              <a:endParaRPr/>
            </a:p>
          </p:txBody>
        </p:sp>
        <p:sp>
          <p:nvSpPr>
            <p:cNvPr id="138" name="Google Shape;138;p4"/>
            <p:cNvSpPr txBox="1"/>
            <p:nvPr/>
          </p:nvSpPr>
          <p:spPr>
            <a:xfrm>
              <a:off x="2977374" y="3974327"/>
              <a:ext cx="825192" cy="5847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Total flux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Stellar flux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Disk flux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Photosphere</a:t>
              </a:r>
              <a:endParaRPr/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4159408" y="1051484"/>
            <a:ext cx="7560527" cy="21852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623" l="-670" r="-334" t="-17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40" name="Google Shape;140;p4"/>
          <p:cNvCxnSpPr/>
          <p:nvPr/>
        </p:nvCxnSpPr>
        <p:spPr>
          <a:xfrm>
            <a:off x="1096008" y="1265023"/>
            <a:ext cx="0" cy="246742"/>
          </a:xfrm>
          <a:prstGeom prst="straightConnector1">
            <a:avLst/>
          </a:prstGeom>
          <a:noFill/>
          <a:ln cap="flat" cmpd="sng" w="19050">
            <a:solidFill>
              <a:srgbClr val="003CE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1" name="Google Shape;141;p4"/>
          <p:cNvCxnSpPr/>
          <p:nvPr/>
        </p:nvCxnSpPr>
        <p:spPr>
          <a:xfrm>
            <a:off x="1190351" y="1242445"/>
            <a:ext cx="0" cy="24674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2" name="Google Shape;142;p4"/>
          <p:cNvCxnSpPr/>
          <p:nvPr/>
        </p:nvCxnSpPr>
        <p:spPr>
          <a:xfrm>
            <a:off x="1291951" y="1208578"/>
            <a:ext cx="0" cy="246742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3" name="Google Shape;143;p4"/>
          <p:cNvCxnSpPr/>
          <p:nvPr/>
        </p:nvCxnSpPr>
        <p:spPr>
          <a:xfrm>
            <a:off x="1350008" y="1197289"/>
            <a:ext cx="0" cy="24674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4" name="Google Shape;144;p4"/>
          <p:cNvCxnSpPr/>
          <p:nvPr/>
        </p:nvCxnSpPr>
        <p:spPr>
          <a:xfrm>
            <a:off x="1096008" y="4671642"/>
            <a:ext cx="0" cy="246742"/>
          </a:xfrm>
          <a:prstGeom prst="straightConnector1">
            <a:avLst/>
          </a:prstGeom>
          <a:noFill/>
          <a:ln cap="flat" cmpd="sng" w="19050">
            <a:solidFill>
              <a:srgbClr val="003CE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5" name="Google Shape;145;p4"/>
          <p:cNvCxnSpPr/>
          <p:nvPr/>
        </p:nvCxnSpPr>
        <p:spPr>
          <a:xfrm>
            <a:off x="1190351" y="4242660"/>
            <a:ext cx="0" cy="24674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" name="Google Shape;146;p4"/>
          <p:cNvCxnSpPr/>
          <p:nvPr/>
        </p:nvCxnSpPr>
        <p:spPr>
          <a:xfrm>
            <a:off x="1291951" y="4129770"/>
            <a:ext cx="0" cy="246742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7" name="Google Shape;147;p4"/>
          <p:cNvCxnSpPr/>
          <p:nvPr/>
        </p:nvCxnSpPr>
        <p:spPr>
          <a:xfrm>
            <a:off x="1350008" y="4107192"/>
            <a:ext cx="0" cy="24674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8" name="Google Shape;148;p4"/>
          <p:cNvSpPr txBox="1"/>
          <p:nvPr/>
        </p:nvSpPr>
        <p:spPr>
          <a:xfrm>
            <a:off x="693237" y="2964344"/>
            <a:ext cx="19711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 SED for a young accreting star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693237" y="5891613"/>
            <a:ext cx="20722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 SED for 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young non-accreting star</a:t>
            </a:r>
            <a:endParaRPr/>
          </a:p>
        </p:txBody>
      </p:sp>
      <p:pic>
        <p:nvPicPr>
          <p:cNvPr id="150" name="Google Shape;15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5610" y="3465735"/>
            <a:ext cx="4471279" cy="3247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/>
        </p:nvSpPr>
        <p:spPr>
          <a:xfrm>
            <a:off x="4404799" y="4789070"/>
            <a:ext cx="819710" cy="523220"/>
          </a:xfrm>
          <a:prstGeom prst="rect">
            <a:avLst/>
          </a:prstGeom>
          <a:solidFill>
            <a:srgbClr val="003CE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-band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360 nm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1971798" y="4590534"/>
            <a:ext cx="19713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Robitaille et al. (2006), ApJS 167, 256 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4668652" y="3595123"/>
            <a:ext cx="819710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-band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480 nm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5571541" y="3404957"/>
            <a:ext cx="819710" cy="523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-band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630 nm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6452128" y="3858476"/>
            <a:ext cx="819710" cy="523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-band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770 nm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5621098" y="6367991"/>
            <a:ext cx="1500302" cy="2923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0831" l="-83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 rot="-5400000">
            <a:off x="3254368" y="4612439"/>
            <a:ext cx="1678721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function</a:t>
            </a:r>
            <a:endParaRPr/>
          </a:p>
        </p:txBody>
      </p:sp>
      <p:sp>
        <p:nvSpPr>
          <p:cNvPr id="158" name="Google Shape;158;p4"/>
          <p:cNvSpPr txBox="1"/>
          <p:nvPr/>
        </p:nvSpPr>
        <p:spPr>
          <a:xfrm>
            <a:off x="6964850" y="6452360"/>
            <a:ext cx="34749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Fukugita et al. (1996), AJ 111, 1748 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8335963" y="3550519"/>
            <a:ext cx="374452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Multi-color photometric system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Stellar flux measured in selective wavelength bands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 in the visible (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g,r,i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trace intrinsic star properties (temperature 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aseline="-25000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mass 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UV filters trace disk accretion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>
            <p:ph type="title"/>
          </p:nvPr>
        </p:nvSpPr>
        <p:spPr>
          <a:xfrm>
            <a:off x="838200" y="36507"/>
            <a:ext cx="10515600" cy="1163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photometric variability of young stars</a:t>
            </a:r>
            <a:endParaRPr/>
          </a:p>
        </p:txBody>
      </p:sp>
      <p:pic>
        <p:nvPicPr>
          <p:cNvPr descr="AATau-2.png" id="165" name="Google Shape;1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4265" y="1087983"/>
            <a:ext cx="2490536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_a1ae8ebf66110513af3385295f837b592.jpg" id="166" name="Google Shape;16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587" y="1087983"/>
            <a:ext cx="1830638" cy="210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/>
          <p:nvPr/>
        </p:nvSpPr>
        <p:spPr>
          <a:xfrm>
            <a:off x="419468" y="3188641"/>
            <a:ext cx="4660489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Artist’s impressions of the surface of a young star (left) and of a young star accreting from the circumstellar disk (right).</a:t>
            </a:r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340446" y="3814408"/>
            <a:ext cx="5755556" cy="303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Causes for day-to-week variability in young stars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Magnetic activity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flux modulation by starspots (analogous to dark spots found on the Sun)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Star–disk interaction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variable emission from accretion shocks and variable accretion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Star–disk geometry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varying visibility of different structures of the star-inner disk environment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abovementioned effects are typically blended in the specific variability behavior for a given star</a:t>
            </a:r>
            <a:endParaRPr/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7206" y="2726968"/>
            <a:ext cx="4866840" cy="409716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 txBox="1"/>
          <p:nvPr/>
        </p:nvSpPr>
        <p:spPr>
          <a:xfrm>
            <a:off x="6841026" y="3711861"/>
            <a:ext cx="23944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Fischer et al. (2022), Protostars and Planets VII</a:t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5449570" y="1022167"/>
            <a:ext cx="6296027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Young stars are intrinsically variable at all wavelengths and on any given timescale from hours to decades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typically predominant variability is that observed over timescales of days to weeks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(corresponding to the stellar rotational timescales).</a:t>
            </a:r>
            <a:endParaRPr/>
          </a:p>
        </p:txBody>
      </p:sp>
      <p:sp>
        <p:nvSpPr>
          <p:cNvPr id="172" name="Google Shape;172;p5"/>
          <p:cNvSpPr txBox="1"/>
          <p:nvPr/>
        </p:nvSpPr>
        <p:spPr>
          <a:xfrm>
            <a:off x="417048" y="2978548"/>
            <a:ext cx="38832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Credit: Mark Garlick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0" y="39578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Manifold variability behaviors of young stars with disks</a:t>
            </a:r>
            <a:endParaRPr/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075" y="1852765"/>
            <a:ext cx="5916579" cy="402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8071" y="1302844"/>
            <a:ext cx="1597362" cy="10880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6"/>
          <p:cNvCxnSpPr/>
          <p:nvPr/>
        </p:nvCxnSpPr>
        <p:spPr>
          <a:xfrm>
            <a:off x="4725433" y="2390902"/>
            <a:ext cx="953311" cy="1017102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1" name="Google Shape;18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1380" y="4349817"/>
            <a:ext cx="1555765" cy="1088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6"/>
          <p:cNvCxnSpPr/>
          <p:nvPr/>
        </p:nvCxnSpPr>
        <p:spPr>
          <a:xfrm flipH="1" rot="10800000">
            <a:off x="4237463" y="4730960"/>
            <a:ext cx="2268132" cy="141304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3" name="Google Shape;18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4408" y="716734"/>
            <a:ext cx="1581912" cy="1088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6"/>
          <p:cNvCxnSpPr/>
          <p:nvPr/>
        </p:nvCxnSpPr>
        <p:spPr>
          <a:xfrm>
            <a:off x="7244897" y="1852765"/>
            <a:ext cx="145915" cy="164278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5" name="Google Shape;18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10276" y="793137"/>
            <a:ext cx="1595318" cy="1088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6"/>
          <p:cNvCxnSpPr/>
          <p:nvPr/>
        </p:nvCxnSpPr>
        <p:spPr>
          <a:xfrm flipH="1">
            <a:off x="8956965" y="1900729"/>
            <a:ext cx="1439694" cy="70960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7" name="Google Shape;18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43654" y="4254304"/>
            <a:ext cx="1573828" cy="1088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6"/>
          <p:cNvCxnSpPr/>
          <p:nvPr/>
        </p:nvCxnSpPr>
        <p:spPr>
          <a:xfrm rot="10800000">
            <a:off x="9472531" y="3495546"/>
            <a:ext cx="1063448" cy="75875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9" name="Google Shape;18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89207" y="5722746"/>
            <a:ext cx="1533709" cy="1088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6"/>
          <p:cNvCxnSpPr/>
          <p:nvPr/>
        </p:nvCxnSpPr>
        <p:spPr>
          <a:xfrm rot="10800000">
            <a:off x="8791596" y="4526678"/>
            <a:ext cx="1697611" cy="1348639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1" name="Google Shape;191;p6"/>
          <p:cNvSpPr txBox="1"/>
          <p:nvPr/>
        </p:nvSpPr>
        <p:spPr>
          <a:xfrm>
            <a:off x="4403338" y="789389"/>
            <a:ext cx="303016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Cody et al. 2014, AJ 147</a:t>
            </a:r>
            <a:endParaRPr/>
          </a:p>
        </p:txBody>
      </p:sp>
      <p:pic>
        <p:nvPicPr>
          <p:cNvPr id="192" name="Google Shape;192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52277" y="2552802"/>
            <a:ext cx="1554480" cy="1012424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sp>
        <p:nvSpPr>
          <p:cNvPr id="193" name="Google Shape;193;p6"/>
          <p:cNvSpPr txBox="1"/>
          <p:nvPr/>
        </p:nvSpPr>
        <p:spPr>
          <a:xfrm>
            <a:off x="3060922" y="3594410"/>
            <a:ext cx="13424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Romanova et al. 2004, ApJ 610, 920 </a:t>
            </a:r>
            <a:endParaRPr/>
          </a:p>
        </p:txBody>
      </p:sp>
      <p:pic>
        <p:nvPicPr>
          <p:cNvPr id="194" name="Google Shape;194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573701" y="2074590"/>
            <a:ext cx="1554480" cy="133341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95" name="Google Shape;195;p6"/>
          <p:cNvSpPr txBox="1"/>
          <p:nvPr/>
        </p:nvSpPr>
        <p:spPr>
          <a:xfrm>
            <a:off x="10528727" y="3446916"/>
            <a:ext cx="16286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Kulkarni &amp; Romanova 2008, MNRAS 386, 673 </a:t>
            </a:r>
            <a:endParaRPr/>
          </a:p>
        </p:txBody>
      </p:sp>
      <p:pic>
        <p:nvPicPr>
          <p:cNvPr id="196" name="Google Shape;196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50042" y="4257637"/>
            <a:ext cx="1165293" cy="114870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"/>
          <p:cNvSpPr txBox="1"/>
          <p:nvPr/>
        </p:nvSpPr>
        <p:spPr>
          <a:xfrm>
            <a:off x="953847" y="5380023"/>
            <a:ext cx="13424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Bouvier et al. 1999, A&amp;A 349, 619 </a:t>
            </a:r>
            <a:endParaRPr/>
          </a:p>
        </p:txBody>
      </p:sp>
      <p:sp>
        <p:nvSpPr>
          <p:cNvPr id="198" name="Google Shape;198;p6"/>
          <p:cNvSpPr txBox="1"/>
          <p:nvPr/>
        </p:nvSpPr>
        <p:spPr>
          <a:xfrm>
            <a:off x="211487" y="6185951"/>
            <a:ext cx="9846913" cy="4001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eight distinct categories of variability statistically identified from space</a:t>
            </a:r>
            <a:endParaRPr/>
          </a:p>
        </p:txBody>
      </p:sp>
      <p:sp>
        <p:nvSpPr>
          <p:cNvPr id="199" name="Google Shape;199;p6"/>
          <p:cNvSpPr txBox="1"/>
          <p:nvPr/>
        </p:nvSpPr>
        <p:spPr>
          <a:xfrm>
            <a:off x="124179" y="1011936"/>
            <a:ext cx="2799898" cy="318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Optical monitoring of young stars from space: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CoRoT (</a:t>
            </a:r>
            <a:r>
              <a:rPr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Coordinated Synoptic Investigation of NGC 2264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[Cody et al. 2014]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Kepler/K2 (Upper Sco, </a:t>
            </a:r>
            <a:r>
              <a:rPr lang="en-US" sz="19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ρ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Oph, Lagoon Nebula)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[Cody &amp; Hillenbrand 2018, AJ 156; Venuti et al. 2021, AJ 162]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tar, orange, light, dark&#10;&#10;Description automatically generated" id="204" name="Google Shape;2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999" y="408200"/>
            <a:ext cx="2090664" cy="240306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 txBox="1"/>
          <p:nvPr>
            <p:ph type="title"/>
          </p:nvPr>
        </p:nvSpPr>
        <p:spPr>
          <a:xfrm>
            <a:off x="0" y="36508"/>
            <a:ext cx="12192000" cy="1015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origin of modulated variability in young stars</a:t>
            </a:r>
            <a:endParaRPr/>
          </a:p>
        </p:txBody>
      </p:sp>
      <p:pic>
        <p:nvPicPr>
          <p:cNvPr descr="A picture containing text, map&#10;&#10;Description automatically generated" id="206" name="Google Shape;2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0759" y="1421671"/>
            <a:ext cx="4835272" cy="481456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7"/>
          <p:cNvSpPr txBox="1"/>
          <p:nvPr/>
        </p:nvSpPr>
        <p:spPr>
          <a:xfrm>
            <a:off x="5997037" y="6300601"/>
            <a:ext cx="61558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Romanova et al. (2004), ApJ, 610, 920</a:t>
            </a:r>
            <a:endParaRPr/>
          </a:p>
        </p:txBody>
      </p:sp>
      <p:sp>
        <p:nvSpPr>
          <p:cNvPr id="208" name="Google Shape;208;p7"/>
          <p:cNvSpPr txBox="1"/>
          <p:nvPr/>
        </p:nvSpPr>
        <p:spPr>
          <a:xfrm>
            <a:off x="3799499" y="2732450"/>
            <a:ext cx="38832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Credit: Mark Garlick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169" y="938895"/>
            <a:ext cx="3147527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168" y="3817038"/>
            <a:ext cx="3147527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7"/>
          <p:cNvSpPr txBox="1"/>
          <p:nvPr/>
        </p:nvSpPr>
        <p:spPr>
          <a:xfrm>
            <a:off x="190951" y="3558982"/>
            <a:ext cx="3241964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(days)</a:t>
            </a:r>
            <a:endParaRPr/>
          </a:p>
        </p:txBody>
      </p:sp>
      <p:sp>
        <p:nvSpPr>
          <p:cNvPr id="212" name="Google Shape;212;p7"/>
          <p:cNvSpPr txBox="1"/>
          <p:nvPr/>
        </p:nvSpPr>
        <p:spPr>
          <a:xfrm>
            <a:off x="190951" y="6437127"/>
            <a:ext cx="3241964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(days)</a:t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579089" y="938895"/>
            <a:ext cx="2683824" cy="1662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580646" y="3828953"/>
            <a:ext cx="2683824" cy="1662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579089" y="3000822"/>
            <a:ext cx="2161309" cy="368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Periodic</a:t>
            </a:r>
            <a:endParaRPr/>
          </a:p>
        </p:txBody>
      </p:sp>
      <p:sp>
        <p:nvSpPr>
          <p:cNvPr id="216" name="Google Shape;216;p7"/>
          <p:cNvSpPr txBox="1"/>
          <p:nvPr/>
        </p:nvSpPr>
        <p:spPr>
          <a:xfrm>
            <a:off x="624892" y="5932466"/>
            <a:ext cx="2161309" cy="368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Quasi-periodic</a:t>
            </a:r>
            <a:endParaRPr/>
          </a:p>
        </p:txBody>
      </p:sp>
      <p:sp>
        <p:nvSpPr>
          <p:cNvPr id="217" name="Google Shape;217;p7"/>
          <p:cNvSpPr/>
          <p:nvPr/>
        </p:nvSpPr>
        <p:spPr>
          <a:xfrm>
            <a:off x="163450" y="1022020"/>
            <a:ext cx="3245995" cy="5661326"/>
          </a:xfrm>
          <a:prstGeom prst="rect">
            <a:avLst/>
          </a:prstGeom>
          <a:noFill/>
          <a:ln cap="flat" cmpd="sng" w="698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3562597" y="2658161"/>
            <a:ext cx="3431969" cy="41703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to 40% of young stellar surface covered by spots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Dark spots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magnetic;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 spots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accretion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Luminosity modulation by spots during star rotation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Periodicity of modulation indicates stellar spin 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Amplitude of modulation is a proxy for spot distribution and magnetic field structure</a:t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>
            <a:off x="5106390" y="4078250"/>
            <a:ext cx="285007" cy="35626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7210759" y="1805049"/>
            <a:ext cx="116316" cy="2018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7229260" y="3216768"/>
            <a:ext cx="116316" cy="2018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 txBox="1"/>
          <p:nvPr/>
        </p:nvSpPr>
        <p:spPr>
          <a:xfrm rot="-5400000">
            <a:off x="6133968" y="2663112"/>
            <a:ext cx="2023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Intensity of radiation</a:t>
            </a:r>
            <a:endParaRPr/>
          </a:p>
        </p:txBody>
      </p:sp>
      <p:sp>
        <p:nvSpPr>
          <p:cNvPr id="223" name="Google Shape;223;p7"/>
          <p:cNvSpPr txBox="1"/>
          <p:nvPr/>
        </p:nvSpPr>
        <p:spPr>
          <a:xfrm>
            <a:off x="3799499" y="2326050"/>
            <a:ext cx="38832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Credit: Mark Garlick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0" y="36508"/>
            <a:ext cx="12192000" cy="1015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Paradigms of disk accretion in young stars</a:t>
            </a:r>
            <a:endParaRPr/>
          </a:p>
        </p:txBody>
      </p:sp>
      <p:pic>
        <p:nvPicPr>
          <p:cNvPr descr="Screen Shot 2015-10-11 at 1.33.27 AM.png" id="229" name="Google Shape;2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74" y="1193684"/>
            <a:ext cx="403459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/>
        </p:nvSpPr>
        <p:spPr>
          <a:xfrm>
            <a:off x="1121124" y="3919430"/>
            <a:ext cx="25258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Axisymmetric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Steady regime</a:t>
            </a:r>
            <a:endParaRPr/>
          </a:p>
        </p:txBody>
      </p:sp>
      <p:pic>
        <p:nvPicPr>
          <p:cNvPr descr="Screen Shot 2015-10-11 at 1.38.22 AM.png" id="231" name="Google Shape;23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9061" y="1193686"/>
            <a:ext cx="3045832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 txBox="1"/>
          <p:nvPr/>
        </p:nvSpPr>
        <p:spPr>
          <a:xfrm>
            <a:off x="6560278" y="894113"/>
            <a:ext cx="44938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Kurosawa &amp; Romanova (2013), MNRAS 431, 2673</a:t>
            </a:r>
            <a:endParaRPr/>
          </a:p>
        </p:txBody>
      </p:sp>
      <p:sp>
        <p:nvSpPr>
          <p:cNvPr id="233" name="Google Shape;233;p8"/>
          <p:cNvSpPr txBox="1"/>
          <p:nvPr/>
        </p:nvSpPr>
        <p:spPr>
          <a:xfrm>
            <a:off x="5389032" y="3919430"/>
            <a:ext cx="25258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Non-axisymmetric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Steady regime</a:t>
            </a:r>
            <a:endParaRPr/>
          </a:p>
        </p:txBody>
      </p:sp>
      <p:pic>
        <p:nvPicPr>
          <p:cNvPr descr="Screen Shot 2015-10-11 at 1.41.39 AM.png" id="234" name="Google Shape;23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0506" y="1193686"/>
            <a:ext cx="3030676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 txBox="1"/>
          <p:nvPr/>
        </p:nvSpPr>
        <p:spPr>
          <a:xfrm>
            <a:off x="193040" y="894114"/>
            <a:ext cx="46650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Hartmann (2009), Accretion Processes in Star Formation</a:t>
            </a:r>
            <a:endParaRPr i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8962899" y="3919430"/>
            <a:ext cx="25258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Non-axisymmetric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Unsteady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regime</a:t>
            </a: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61711" y="4810196"/>
            <a:ext cx="6243484" cy="176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36528" y="6535547"/>
            <a:ext cx="2569355" cy="273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87766" y="6535546"/>
            <a:ext cx="2569355" cy="27354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 txBox="1"/>
          <p:nvPr/>
        </p:nvSpPr>
        <p:spPr>
          <a:xfrm>
            <a:off x="30480" y="5230818"/>
            <a:ext cx="2664210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Globally periodic on rotation timescales (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steady regime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2622089" y="5313598"/>
            <a:ext cx="266421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Irregular short-term luminosity variations (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unsteady regime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242" name="Google Shape;242;p8"/>
          <p:cNvSpPr/>
          <p:nvPr/>
        </p:nvSpPr>
        <p:spPr>
          <a:xfrm>
            <a:off x="1314391" y="5088585"/>
            <a:ext cx="261539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light curves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 txBox="1"/>
          <p:nvPr>
            <p:ph type="title"/>
          </p:nvPr>
        </p:nvSpPr>
        <p:spPr>
          <a:xfrm>
            <a:off x="0" y="36508"/>
            <a:ext cx="12192000" cy="1015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origin of erratic variability in young stars</a:t>
            </a:r>
            <a:endParaRPr/>
          </a:p>
        </p:txBody>
      </p:sp>
      <p:pic>
        <p:nvPicPr>
          <p:cNvPr id="248" name="Google Shape;2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38" y="938895"/>
            <a:ext cx="314752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037" y="3817038"/>
            <a:ext cx="3147527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9"/>
          <p:cNvSpPr txBox="1"/>
          <p:nvPr/>
        </p:nvSpPr>
        <p:spPr>
          <a:xfrm>
            <a:off x="178819" y="3558983"/>
            <a:ext cx="3241964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(days)</a:t>
            </a:r>
            <a:endParaRPr/>
          </a:p>
        </p:txBody>
      </p:sp>
      <p:sp>
        <p:nvSpPr>
          <p:cNvPr id="251" name="Google Shape;251;p9"/>
          <p:cNvSpPr txBox="1"/>
          <p:nvPr/>
        </p:nvSpPr>
        <p:spPr>
          <a:xfrm>
            <a:off x="178818" y="6437126"/>
            <a:ext cx="3241964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(days)</a:t>
            </a:r>
            <a:endParaRPr/>
          </a:p>
        </p:txBody>
      </p:sp>
      <p:sp>
        <p:nvSpPr>
          <p:cNvPr id="252" name="Google Shape;252;p9"/>
          <p:cNvSpPr/>
          <p:nvPr/>
        </p:nvSpPr>
        <p:spPr>
          <a:xfrm>
            <a:off x="576570" y="938894"/>
            <a:ext cx="2683824" cy="1662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511043" y="3817038"/>
            <a:ext cx="2683824" cy="1662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576570" y="3000821"/>
            <a:ext cx="2161309" cy="368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Stochastic</a:t>
            </a:r>
            <a:endParaRPr/>
          </a:p>
        </p:txBody>
      </p:sp>
      <p:sp>
        <p:nvSpPr>
          <p:cNvPr id="255" name="Google Shape;255;p9"/>
          <p:cNvSpPr txBox="1"/>
          <p:nvPr/>
        </p:nvSpPr>
        <p:spPr>
          <a:xfrm>
            <a:off x="451668" y="5944340"/>
            <a:ext cx="2161309" cy="368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Bursting</a:t>
            </a:r>
            <a:endParaRPr/>
          </a:p>
        </p:txBody>
      </p:sp>
      <p:sp>
        <p:nvSpPr>
          <p:cNvPr id="256" name="Google Shape;256;p9"/>
          <p:cNvSpPr/>
          <p:nvPr/>
        </p:nvSpPr>
        <p:spPr>
          <a:xfrm>
            <a:off x="163052" y="1022020"/>
            <a:ext cx="3245995" cy="5661326"/>
          </a:xfrm>
          <a:prstGeom prst="rect">
            <a:avLst/>
          </a:prstGeom>
          <a:noFill/>
          <a:ln cap="flat" cmpd="sng" w="698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text on a white background&#10;&#10;Description automatically generated" id="257" name="Google Shape;25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3093" y="1397249"/>
            <a:ext cx="3725921" cy="2154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able&#10;&#10;Description automatically generated" id="258" name="Google Shape;25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46106" y="3500517"/>
            <a:ext cx="3154680" cy="39878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"/>
          <p:cNvSpPr txBox="1"/>
          <p:nvPr/>
        </p:nvSpPr>
        <p:spPr>
          <a:xfrm>
            <a:off x="8547100" y="3848908"/>
            <a:ext cx="3608848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Kurosawa and Romanova (2013), MNRAS 431, 2673: Simulated time-variable distribution of surface accretion shocks at different rotational phases, and resulting light curve for a young star undergoing unstable accretion.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video game&#10;&#10;Description automatically generated" id="260" name="Google Shape;26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6406" y="1251331"/>
            <a:ext cx="4482791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/>
          <p:nvPr/>
        </p:nvSpPr>
        <p:spPr>
          <a:xfrm>
            <a:off x="3685880" y="3969334"/>
            <a:ext cx="4700676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Kulkarni and Romanova (2008), MNRAS 386, 673: Simulation of unstable mass accretion from the inner disk onto the star, seen perpendicularly to the disk plane. The number and location of accretion streams changes chaotically with time.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 txBox="1"/>
          <p:nvPr/>
        </p:nvSpPr>
        <p:spPr>
          <a:xfrm>
            <a:off x="3886200" y="5227464"/>
            <a:ext cx="7886700" cy="1184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behavior dominated by accretion shocks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Star-disk interaction is 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unstable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bright spot morphology changes on timescales shorter than the rotation rate of the star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2022-06-20T21:27:38Z</dcterms:created>
  <dc:creator>Microsoft Office User</dc:creator>
</cp:coreProperties>
</file>